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3" r:id="rId8"/>
    <p:sldId id="284" r:id="rId9"/>
    <p:sldId id="285" r:id="rId10"/>
    <p:sldId id="286" r:id="rId11"/>
    <p:sldId id="287" r:id="rId12"/>
    <p:sldId id="288" r:id="rId13"/>
    <p:sldId id="289" r:id="rId14"/>
    <p:sldId id="290" r:id="rId15"/>
    <p:sldId id="291" r:id="rId16"/>
    <p:sldId id="262" r:id="rId17"/>
    <p:sldId id="263" r:id="rId18"/>
    <p:sldId id="264" r:id="rId19"/>
    <p:sldId id="265" r:id="rId20"/>
    <p:sldId id="266" r:id="rId21"/>
    <p:sldId id="267" r:id="rId22"/>
    <p:sldId id="314" r:id="rId23"/>
    <p:sldId id="315" r:id="rId24"/>
    <p:sldId id="316" r:id="rId25"/>
    <p:sldId id="317" r:id="rId26"/>
    <p:sldId id="318" r:id="rId27"/>
    <p:sldId id="319" r:id="rId28"/>
    <p:sldId id="320" r:id="rId29"/>
    <p:sldId id="321" r:id="rId30"/>
    <p:sldId id="323" r:id="rId31"/>
    <p:sldId id="324" r:id="rId32"/>
    <p:sldId id="325" r:id="rId33"/>
    <p:sldId id="326" r:id="rId34"/>
    <p:sldId id="327" r:id="rId35"/>
    <p:sldId id="322" r:id="rId36"/>
    <p:sldId id="313" r:id="rId37"/>
    <p:sldId id="26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0D79B-1F89-4EB2-9471-983ADB676F00}"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6FB17-BBB5-4F3A-88E5-025FC201C6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0D79B-1F89-4EB2-9471-983ADB676F00}" type="datetimeFigureOut">
              <a:rPr lang="en-US" smtClean="0"/>
              <a:pPr/>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6FB17-BBB5-4F3A-88E5-025FC201C6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2895600"/>
            <a:ext cx="4243149" cy="369332"/>
          </a:xfrm>
          <a:prstGeom prst="rect">
            <a:avLst/>
          </a:prstGeom>
          <a:noFill/>
        </p:spPr>
        <p:txBody>
          <a:bodyPr wrap="none" rtlCol="0">
            <a:spAutoFit/>
          </a:bodyPr>
          <a:lstStyle/>
          <a:p>
            <a:r>
              <a:rPr lang="en-US" b="1" dirty="0" smtClean="0"/>
              <a:t>HUMAN RESOURCE MANAGEMENT (HRM)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Human resource planning helps management find the right people for the right jobs at the right time.  </a:t>
            </a:r>
            <a:r>
              <a:rPr lang="en-US" b="1" i="1" dirty="0" smtClean="0"/>
              <a:t>Human resource planning</a:t>
            </a:r>
            <a:r>
              <a:rPr lang="en-US" dirty="0" smtClean="0"/>
              <a:t> is the development of a comprehensive staffing strategy for meeting the organization’s future human resource needs.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Human resource planning involves objective and systematic assessment of present staffing needs of an organization. It also involves identifying the available personnel to satisfy the current needs, forecasting the future demand and supply of employees, formulating staffing strategies, and continuously monitoring, evaluating and updating these needs and resources.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 </a:t>
            </a:r>
          </a:p>
          <a:p>
            <a:pPr>
              <a:buNone/>
            </a:pPr>
            <a:r>
              <a:rPr lang="en-US" b="1" dirty="0" smtClean="0"/>
              <a:t>			NEED ASSESSMENT</a:t>
            </a:r>
            <a:endParaRPr lang="en-US" dirty="0" smtClean="0"/>
          </a:p>
          <a:p>
            <a:pPr>
              <a:buNone/>
            </a:pPr>
            <a:r>
              <a:rPr lang="en-US" dirty="0" smtClean="0"/>
              <a:t> </a:t>
            </a:r>
          </a:p>
          <a:p>
            <a:pPr>
              <a:buNone/>
            </a:pPr>
            <a:r>
              <a:rPr lang="en-US" dirty="0" smtClean="0"/>
              <a:t>	No meaningful forecasting and formulation of staffing strategies can take place until management has a clear picture of the organization’s current staffing situation.  The organization has to </a:t>
            </a:r>
            <a:r>
              <a:rPr lang="en-US" i="1" dirty="0" smtClean="0"/>
              <a:t>analyze the job</a:t>
            </a:r>
            <a:r>
              <a:rPr lang="en-US" dirty="0" smtClean="0"/>
              <a:t> by preparing </a:t>
            </a:r>
            <a:r>
              <a:rPr lang="en-US" i="1" dirty="0" smtClean="0"/>
              <a:t>job description</a:t>
            </a:r>
            <a:r>
              <a:rPr lang="en-US" dirty="0" smtClean="0"/>
              <a:t> and </a:t>
            </a:r>
            <a:r>
              <a:rPr lang="en-US" i="1" dirty="0" smtClean="0"/>
              <a:t>job specification</a:t>
            </a:r>
            <a:r>
              <a:rPr lang="en-US" dirty="0" smtClean="0"/>
              <a: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u="sng" dirty="0" smtClean="0"/>
              <a:t>Job Analysis</a:t>
            </a:r>
            <a:r>
              <a:rPr lang="en-US" dirty="0" smtClean="0"/>
              <a:t> – Job analysis is the procedure for determining the duties and skill requirements of a job and the kind of person who should be hired for it.  Job analysis produces information used for writing job descriptions and job specifications.  Job description and job specification are two tangible products of job analysis.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b="1" i="1" u="sng" dirty="0" smtClean="0"/>
              <a:t>Job Description</a:t>
            </a:r>
            <a:r>
              <a:rPr lang="en-US" dirty="0" smtClean="0"/>
              <a:t> – Job description is a list of a job’s duties, responsibilities, reporting relationships, working conditions, and supervisory responsibilities.  It is a list of what the job entails.</a:t>
            </a:r>
          </a:p>
          <a:p>
            <a:r>
              <a:rPr lang="en-US" dirty="0" smtClean="0"/>
              <a:t> </a:t>
            </a:r>
          </a:p>
          <a:p>
            <a:r>
              <a:rPr lang="en-US" b="1" i="1" u="sng" dirty="0" smtClean="0"/>
              <a:t>Job Specification</a:t>
            </a:r>
            <a:r>
              <a:rPr lang="en-US" dirty="0" smtClean="0"/>
              <a:t> – This is a list of a job’s “human requirements”, which includes required education, skills, personality, etc.  It tells what kind of people to be hired for the job.</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RECRUITMENT</a:t>
            </a:r>
            <a:endParaRPr lang="en-US" dirty="0" smtClean="0"/>
          </a:p>
          <a:p>
            <a:pPr>
              <a:buNone/>
            </a:pPr>
            <a:r>
              <a:rPr lang="en-US" dirty="0" smtClean="0"/>
              <a:t> </a:t>
            </a:r>
          </a:p>
          <a:p>
            <a:pPr>
              <a:buNone/>
            </a:pPr>
            <a:r>
              <a:rPr lang="en-US" dirty="0" smtClean="0"/>
              <a:t>The effectiveness of an organization largely depends on the caliber or quality of its employees.  The availability of a competent and effective labor force does not just happen by chance.  It is due to a well-articulated recruitment exercise.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What is Recruitment?</a:t>
            </a:r>
            <a:endParaRPr lang="en-US" dirty="0" smtClean="0"/>
          </a:p>
          <a:p>
            <a:pPr>
              <a:buNone/>
            </a:pPr>
            <a:endParaRPr lang="en-US" dirty="0" smtClean="0"/>
          </a:p>
          <a:p>
            <a:pPr>
              <a:buNone/>
            </a:pPr>
            <a:r>
              <a:rPr lang="en-US" dirty="0" smtClean="0"/>
              <a:t> </a:t>
            </a:r>
          </a:p>
          <a:p>
            <a:pPr>
              <a:buNone/>
            </a:pPr>
            <a:r>
              <a:rPr lang="en-US" dirty="0" smtClean="0"/>
              <a:t>Recruitment is the process of identifying and attracting capable applicants to apply for employment.  The process begins when new recruits are sought and ends when applications are submitted.</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t>		</a:t>
            </a:r>
            <a:r>
              <a:rPr lang="en-US" b="1" i="1" u="sng" dirty="0" smtClean="0"/>
              <a:t>Sources of Recruitment</a:t>
            </a:r>
            <a:endParaRPr lang="en-US" dirty="0" smtClean="0"/>
          </a:p>
          <a:p>
            <a:pPr>
              <a:buNone/>
            </a:pPr>
            <a:r>
              <a:rPr lang="en-US" dirty="0" smtClean="0"/>
              <a:t> </a:t>
            </a:r>
          </a:p>
          <a:p>
            <a:pPr>
              <a:buNone/>
            </a:pPr>
            <a:r>
              <a:rPr lang="en-US" dirty="0" smtClean="0"/>
              <a:t>	There are basically </a:t>
            </a:r>
            <a:r>
              <a:rPr lang="en-US" i="1" dirty="0" smtClean="0"/>
              <a:t>two</a:t>
            </a:r>
            <a:r>
              <a:rPr lang="en-US" dirty="0" smtClean="0"/>
              <a:t> sources of supply from where the potential employees can be drawn.  They are: </a:t>
            </a:r>
            <a:r>
              <a:rPr lang="en-US" i="1" dirty="0" smtClean="0"/>
              <a:t>Internal</a:t>
            </a:r>
            <a:r>
              <a:rPr lang="en-US" dirty="0" smtClean="0"/>
              <a:t> and </a:t>
            </a:r>
            <a:r>
              <a:rPr lang="en-US" i="1" dirty="0" smtClean="0"/>
              <a:t>external</a:t>
            </a:r>
            <a:r>
              <a:rPr lang="en-US" dirty="0" smtClean="0"/>
              <a:t> sources.</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i="1" dirty="0" smtClean="0"/>
              <a:t>		Internal Recruitment</a:t>
            </a:r>
            <a:r>
              <a:rPr lang="en-US" dirty="0" smtClean="0"/>
              <a:t> </a:t>
            </a:r>
          </a:p>
          <a:p>
            <a:pPr>
              <a:buNone/>
            </a:pPr>
            <a:r>
              <a:rPr lang="en-US" dirty="0" smtClean="0"/>
              <a:t> </a:t>
            </a:r>
          </a:p>
          <a:p>
            <a:pPr>
              <a:buNone/>
            </a:pPr>
            <a:r>
              <a:rPr lang="en-US" dirty="0" smtClean="0"/>
              <a:t>	 This is the process of attracting current employees to apply for higher level jobs in the organization.  In any recruitment exercise, it is advisable to first look inward for qualified or potentially qualified candidates to fill particular posts within the organization.</a:t>
            </a:r>
          </a:p>
          <a:p>
            <a:pPr>
              <a:buNone/>
            </a:pPr>
            <a:r>
              <a:rPr lang="en-US" dirty="0" smtClean="0"/>
              <a:t> </a:t>
            </a:r>
          </a:p>
          <a:p>
            <a:pPr>
              <a:buNone/>
            </a:pPr>
            <a:r>
              <a:rPr lang="en-US" dirty="0" smtClean="0"/>
              <a:t>	There are basically </a:t>
            </a:r>
            <a:r>
              <a:rPr lang="en-US" i="1" dirty="0" smtClean="0"/>
              <a:t>three methods </a:t>
            </a:r>
            <a:r>
              <a:rPr lang="en-US" dirty="0" smtClean="0"/>
              <a:t>of filling job vacancies internally.  They are: Transferring, Promoting, and Upgrading.  Whenever a vacancy occurs, someone from the organization is upgraded, promoted or transferred to another department or location.  Occasionally, a person may be demoted to fill a job. Most organizations have procedures for announcing vacancies through </a:t>
            </a:r>
            <a:r>
              <a:rPr lang="en-US" i="1" dirty="0" smtClean="0"/>
              <a:t>bulletin boards</a:t>
            </a:r>
            <a:r>
              <a:rPr lang="en-US" dirty="0" smtClean="0"/>
              <a:t>, </a:t>
            </a:r>
            <a:r>
              <a:rPr lang="en-US" i="1" dirty="0" smtClean="0"/>
              <a:t>Newsletters</a:t>
            </a:r>
            <a:r>
              <a:rPr lang="en-US" dirty="0" smtClean="0"/>
              <a:t>, </a:t>
            </a:r>
            <a:r>
              <a:rPr lang="en-US" i="1" dirty="0" smtClean="0"/>
              <a:t>word of mouth</a:t>
            </a:r>
            <a:r>
              <a:rPr lang="en-US" dirty="0" smtClean="0"/>
              <a:t> or </a:t>
            </a:r>
            <a:r>
              <a:rPr lang="en-US" i="1" dirty="0" smtClean="0"/>
              <a:t>personal recommendations</a:t>
            </a:r>
            <a:r>
              <a:rPr lang="en-US" dirty="0" smtClean="0"/>
              <a: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i="1" dirty="0" smtClean="0"/>
              <a:t>			</a:t>
            </a:r>
            <a:r>
              <a:rPr lang="en-US" i="1" u="sng" dirty="0" smtClean="0"/>
              <a:t>Advantages of Internal Recruitment</a:t>
            </a:r>
            <a:endParaRPr lang="en-US" dirty="0" smtClean="0"/>
          </a:p>
          <a:p>
            <a:pPr>
              <a:buNone/>
            </a:pPr>
            <a:endParaRPr lang="en-US" dirty="0" smtClean="0"/>
          </a:p>
          <a:p>
            <a:pPr lvl="0"/>
            <a:r>
              <a:rPr lang="en-US" dirty="0" smtClean="0"/>
              <a:t>It acts as an incentive and motivates employees to work harder for more responsible and challenging positions within the organization.</a:t>
            </a:r>
          </a:p>
          <a:p>
            <a:pPr>
              <a:buNone/>
            </a:pPr>
            <a:r>
              <a:rPr lang="en-US" dirty="0" smtClean="0"/>
              <a:t> </a:t>
            </a:r>
          </a:p>
          <a:p>
            <a:pPr lvl="0"/>
            <a:r>
              <a:rPr lang="en-US" dirty="0" smtClean="0"/>
              <a:t>It reinforces a sense of loyalty among employees, for it provides them an opportunity for advancement.</a:t>
            </a:r>
          </a:p>
          <a:p>
            <a:pPr>
              <a:buNone/>
            </a:pPr>
            <a:r>
              <a:rPr lang="en-US" dirty="0" smtClean="0"/>
              <a:t> </a:t>
            </a:r>
          </a:p>
          <a:p>
            <a:pPr lvl="0"/>
            <a:r>
              <a:rPr lang="en-US" dirty="0" smtClean="0"/>
              <a:t>It is economical in terms of time and money, since the energy expanded in the process of hiring new candidates from outside is avoided.</a:t>
            </a:r>
          </a:p>
          <a:p>
            <a:pPr>
              <a:buNone/>
            </a:pPr>
            <a:r>
              <a:rPr lang="en-US" dirty="0" smtClean="0"/>
              <a:t> </a:t>
            </a:r>
          </a:p>
          <a:p>
            <a:pPr lvl="0"/>
            <a:r>
              <a:rPr lang="en-US" dirty="0" smtClean="0"/>
              <a:t>It assists the organization in utilizing available human resources fully.</a:t>
            </a:r>
          </a:p>
          <a:p>
            <a:pPr>
              <a:buNone/>
            </a:pPr>
            <a:r>
              <a:rPr lang="en-US" dirty="0" smtClean="0"/>
              <a:t> </a:t>
            </a:r>
          </a:p>
          <a:p>
            <a:pPr lvl="0"/>
            <a:r>
              <a:rPr lang="en-US" dirty="0" smtClean="0"/>
              <a:t> It can help retain high performing individuals who might otherwise leave if there were no advancement opportunity.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Human Resource Management (HRM) involves the planning, acquisition, and development of human resources necessary for organizational success.  People are valuable </a:t>
            </a:r>
            <a:r>
              <a:rPr lang="en-US" i="1" dirty="0" smtClean="0"/>
              <a:t>resources</a:t>
            </a:r>
            <a:r>
              <a:rPr lang="en-US" dirty="0" smtClean="0"/>
              <a:t> requiring careful nurturing. HRM recognizes that employees are only one group among several, such as customers and shareholders, who have a claim on the resources of the organization.  Today, </a:t>
            </a:r>
            <a:r>
              <a:rPr lang="en-US" i="1" dirty="0" smtClean="0"/>
              <a:t>staffing</a:t>
            </a:r>
            <a:r>
              <a:rPr lang="en-US" dirty="0" smtClean="0"/>
              <a:t> function is just one part of the more encompassing human resource management process.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i="1" dirty="0" smtClean="0"/>
              <a:t>			</a:t>
            </a:r>
            <a:r>
              <a:rPr lang="en-US" i="1" u="sng" dirty="0" smtClean="0"/>
              <a:t>Disadvantages of Internal Recruitment</a:t>
            </a:r>
            <a:endParaRPr lang="en-US" dirty="0" smtClean="0"/>
          </a:p>
          <a:p>
            <a:endParaRPr lang="en-US" dirty="0" smtClean="0"/>
          </a:p>
          <a:p>
            <a:pPr lvl="0"/>
            <a:r>
              <a:rPr lang="en-US" dirty="0" smtClean="0"/>
              <a:t>It discourages new blood from entering from entering the organization which may be more innovative and creative.</a:t>
            </a:r>
          </a:p>
          <a:p>
            <a:pPr>
              <a:buNone/>
            </a:pPr>
            <a:r>
              <a:rPr lang="en-US" dirty="0" smtClean="0"/>
              <a:t> </a:t>
            </a:r>
          </a:p>
          <a:p>
            <a:pPr lvl="0"/>
            <a:r>
              <a:rPr lang="en-US" dirty="0" smtClean="0"/>
              <a:t>There may be inadequate supply of qualified applicants from within.</a:t>
            </a:r>
          </a:p>
          <a:p>
            <a:pPr>
              <a:buNone/>
            </a:pPr>
            <a:r>
              <a:rPr lang="en-US" dirty="0" smtClean="0"/>
              <a:t> </a:t>
            </a:r>
          </a:p>
          <a:p>
            <a:pPr lvl="0"/>
            <a:r>
              <a:rPr lang="en-US" dirty="0" smtClean="0"/>
              <a:t>Promotion may be biased in nature and may be based on seniority rather than merit.</a:t>
            </a:r>
          </a:p>
          <a:p>
            <a:pPr>
              <a:buNone/>
            </a:pPr>
            <a:r>
              <a:rPr lang="en-US" dirty="0" smtClean="0"/>
              <a:t> </a:t>
            </a:r>
          </a:p>
          <a:p>
            <a:pPr lvl="0"/>
            <a:r>
              <a:rPr lang="en-US" dirty="0" smtClean="0"/>
              <a:t>An insider may be less likely to make the essential criticisms required to make the company work more effectively.</a:t>
            </a:r>
          </a:p>
          <a:p>
            <a:pPr>
              <a:buNone/>
            </a:pPr>
            <a:r>
              <a:rPr lang="en-US" dirty="0" smtClean="0"/>
              <a:t> </a:t>
            </a:r>
          </a:p>
          <a:p>
            <a:pPr lvl="0"/>
            <a:r>
              <a:rPr lang="en-US" dirty="0" smtClean="0"/>
              <a:t>There may be morale problems among those who are not promoted, i.e., the promotion of one person in an organization may upset someone else.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b="1" i="1" dirty="0" smtClean="0"/>
              <a:t>			External Recruitment</a:t>
            </a:r>
            <a:r>
              <a:rPr lang="en-US" dirty="0" smtClean="0"/>
              <a:t> </a:t>
            </a:r>
          </a:p>
          <a:p>
            <a:endParaRPr lang="en-US" dirty="0" smtClean="0"/>
          </a:p>
          <a:p>
            <a:pPr>
              <a:buNone/>
            </a:pPr>
            <a:r>
              <a:rPr lang="en-US" dirty="0" smtClean="0"/>
              <a:t> </a:t>
            </a:r>
          </a:p>
          <a:p>
            <a:r>
              <a:rPr lang="en-US" dirty="0" smtClean="0"/>
              <a:t>This is the process of attracting individuals from outside the organization to apply for job in the organization.  Most organizations cannot fill their manpower needs from sources within and hence they must look for outside sources, especially for lower entry jobs, for expansion, and for positions whose specific requirements cannot be met by people within the organization. This outside pool of potential candidates includes: </a:t>
            </a:r>
          </a:p>
          <a:p>
            <a:pPr>
              <a:buNone/>
            </a:pPr>
            <a:r>
              <a:rPr lang="en-US" dirty="0" smtClean="0"/>
              <a:t> </a:t>
            </a:r>
          </a:p>
          <a:p>
            <a:pPr lvl="0"/>
            <a:r>
              <a:rPr lang="en-US" i="1" dirty="0" smtClean="0"/>
              <a:t>New entrants to the work-force</a:t>
            </a:r>
            <a:r>
              <a:rPr lang="en-US" dirty="0" smtClean="0"/>
              <a:t>.  These may be University students who have just graduated and are entering the job market.</a:t>
            </a:r>
          </a:p>
          <a:p>
            <a:pPr lvl="0"/>
            <a:r>
              <a:rPr lang="en-US" i="1" dirty="0" smtClean="0"/>
              <a:t>The Unemployed.</a:t>
            </a:r>
            <a:r>
              <a:rPr lang="en-US" dirty="0" smtClean="0"/>
              <a:t>  These are the people who may be temporarily out of job, with skills and abilities.  They may also be people who are currently at jobs that are unsuitable to them and who may be looking for better opportunities.</a:t>
            </a:r>
          </a:p>
          <a:p>
            <a:pPr lvl="0"/>
            <a:r>
              <a:rPr lang="en-US" i="1" dirty="0" smtClean="0"/>
              <a:t>Retired experienced persons.</a:t>
            </a:r>
            <a:r>
              <a:rPr lang="en-US" dirty="0" smtClean="0"/>
              <a:t> These may be accountants, mechanics, security guards, etc.  They have the necessary experience and may be hired as consultants or supervisors.</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i="1" u="sng" dirty="0" smtClean="0"/>
              <a:t>External sources of recruitment</a:t>
            </a:r>
            <a:endParaRPr lang="en-US" dirty="0" smtClean="0"/>
          </a:p>
          <a:p>
            <a:pPr>
              <a:buNone/>
            </a:pPr>
            <a:endParaRPr lang="en-US" dirty="0" smtClean="0"/>
          </a:p>
          <a:p>
            <a:pPr lvl="0"/>
            <a:r>
              <a:rPr lang="en-US" dirty="0" smtClean="0"/>
              <a:t>Media advertisement: Radio, TV, Newspaper, Magazines, etc.</a:t>
            </a:r>
          </a:p>
          <a:p>
            <a:pPr lvl="0"/>
            <a:r>
              <a:rPr lang="en-US" dirty="0" smtClean="0"/>
              <a:t>Public and private employment agencies</a:t>
            </a:r>
          </a:p>
          <a:p>
            <a:pPr lvl="0"/>
            <a:r>
              <a:rPr lang="en-US" dirty="0" smtClean="0"/>
              <a:t>Educational Institutions</a:t>
            </a:r>
          </a:p>
          <a:p>
            <a:pPr lvl="0"/>
            <a:r>
              <a:rPr lang="en-US" dirty="0" smtClean="0"/>
              <a:t>Employee referrals</a:t>
            </a:r>
          </a:p>
          <a:p>
            <a:pPr lvl="0"/>
            <a:r>
              <a:rPr lang="en-US" dirty="0" smtClean="0"/>
              <a:t>Walk-ins and write-ins</a:t>
            </a:r>
          </a:p>
          <a:p>
            <a:pPr lvl="0"/>
            <a:r>
              <a:rPr lang="en-US" dirty="0" smtClean="0"/>
              <a:t>Unsolicited applications</a:t>
            </a:r>
          </a:p>
          <a:p>
            <a:pPr lvl="0"/>
            <a:r>
              <a:rPr lang="en-US" dirty="0" smtClean="0"/>
              <a:t>Labor unions</a:t>
            </a:r>
          </a:p>
          <a:p>
            <a:pPr lvl="0"/>
            <a:r>
              <a:rPr lang="en-US" dirty="0" smtClean="0"/>
              <a:t>Billboards at social and community centers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i="1" dirty="0" smtClean="0"/>
              <a:t> </a:t>
            </a:r>
            <a:endParaRPr lang="en-US" dirty="0" smtClean="0"/>
          </a:p>
          <a:p>
            <a:r>
              <a:rPr lang="en-US" i="1" u="sng" dirty="0" smtClean="0"/>
              <a:t>Advantages of External Recruitment</a:t>
            </a:r>
            <a:endParaRPr lang="en-US" dirty="0" smtClean="0"/>
          </a:p>
          <a:p>
            <a:pPr>
              <a:buNone/>
            </a:pPr>
            <a:r>
              <a:rPr lang="en-US" dirty="0" smtClean="0"/>
              <a:t> </a:t>
            </a:r>
          </a:p>
          <a:p>
            <a:pPr lvl="0"/>
            <a:r>
              <a:rPr lang="en-US" dirty="0" smtClean="0"/>
              <a:t>New blood, new ideas and new perspectives are injected into the organization.</a:t>
            </a:r>
          </a:p>
          <a:p>
            <a:pPr lvl="0"/>
            <a:r>
              <a:rPr lang="en-US" dirty="0" smtClean="0"/>
              <a:t>It covers a larger pool of candidates than internal recruitment.</a:t>
            </a:r>
          </a:p>
          <a:p>
            <a:pPr>
              <a:buNone/>
            </a:pPr>
            <a:r>
              <a:rPr lang="en-US" i="1" dirty="0" smtClean="0"/>
              <a:t> </a:t>
            </a:r>
            <a:endParaRPr lang="en-US" dirty="0" smtClean="0"/>
          </a:p>
          <a:p>
            <a:r>
              <a:rPr lang="en-US" i="1" u="sng" dirty="0" smtClean="0"/>
              <a:t>Disadvantages of External Recruitment</a:t>
            </a:r>
            <a:endParaRPr lang="en-US" dirty="0" smtClean="0"/>
          </a:p>
          <a:p>
            <a:pPr>
              <a:buNone/>
            </a:pPr>
            <a:r>
              <a:rPr lang="en-US" dirty="0" smtClean="0"/>
              <a:t> </a:t>
            </a:r>
          </a:p>
          <a:p>
            <a:pPr lvl="0"/>
            <a:r>
              <a:rPr lang="en-US" dirty="0" smtClean="0"/>
              <a:t>The person selected may not fit the job.</a:t>
            </a:r>
          </a:p>
          <a:p>
            <a:pPr lvl="0"/>
            <a:r>
              <a:rPr lang="en-US" dirty="0" smtClean="0"/>
              <a:t>It may cause morale problems for those internal candidates of the organization.</a:t>
            </a:r>
          </a:p>
          <a:p>
            <a:pPr lvl="0"/>
            <a:r>
              <a:rPr lang="en-US" dirty="0" smtClean="0"/>
              <a:t>It involves higher costs, longer adjustment or orientation time for those employed from outside the organization.</a:t>
            </a:r>
          </a:p>
          <a:p>
            <a:pPr>
              <a:buNone/>
            </a:pPr>
            <a:r>
              <a:rPr lang="en-US" dirty="0" smtClean="0"/>
              <a:t>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SELECTION</a:t>
            </a:r>
            <a:endParaRPr lang="en-US" dirty="0" smtClean="0"/>
          </a:p>
          <a:p>
            <a:pPr>
              <a:buNone/>
            </a:pPr>
            <a:endParaRPr lang="en-US" dirty="0" smtClean="0"/>
          </a:p>
          <a:p>
            <a:r>
              <a:rPr lang="en-US" dirty="0" smtClean="0"/>
              <a:t>Selection often follows immediately after recruitment because the ultimate objective of recruitment exercise is to select persons who are most capable of doing the job.</a:t>
            </a:r>
          </a:p>
          <a:p>
            <a:pPr>
              <a:buNone/>
            </a:pPr>
            <a:r>
              <a:rPr lang="en-US" dirty="0" smtClean="0"/>
              <a:t> </a:t>
            </a:r>
          </a:p>
          <a:p>
            <a:r>
              <a:rPr lang="en-US" dirty="0" smtClean="0"/>
              <a:t>Selection is the process of identifying (from the pool of those recruited) the applicants with the best requirements for the job, and choosing the best individuals for the job.  It is a process of choosing the right candidate from a pool of applicants or those recruited.</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i="1" dirty="0" smtClean="0"/>
              <a:t>			</a:t>
            </a:r>
            <a:r>
              <a:rPr lang="en-US" b="1" i="1" u="sng" dirty="0" smtClean="0"/>
              <a:t>Selection Process</a:t>
            </a:r>
            <a:endParaRPr lang="en-US" dirty="0" smtClean="0"/>
          </a:p>
          <a:p>
            <a:pPr>
              <a:buNone/>
            </a:pPr>
            <a:r>
              <a:rPr lang="en-US" dirty="0" smtClean="0"/>
              <a:t> </a:t>
            </a:r>
          </a:p>
          <a:p>
            <a:pPr lvl="0"/>
            <a:r>
              <a:rPr lang="en-US" dirty="0" smtClean="0"/>
              <a:t>Setting up selection criteria</a:t>
            </a:r>
          </a:p>
          <a:p>
            <a:pPr lvl="0"/>
            <a:r>
              <a:rPr lang="en-US" dirty="0" smtClean="0"/>
              <a:t>Screening applications (short-listing)</a:t>
            </a:r>
          </a:p>
          <a:p>
            <a:pPr lvl="0"/>
            <a:r>
              <a:rPr lang="en-US" dirty="0" smtClean="0"/>
              <a:t>Inviting the short listed candidates for interview</a:t>
            </a:r>
          </a:p>
          <a:p>
            <a:pPr lvl="0"/>
            <a:r>
              <a:rPr lang="en-US" dirty="0" smtClean="0"/>
              <a:t>Interviewing or testing before interview</a:t>
            </a:r>
          </a:p>
          <a:p>
            <a:pPr lvl="0"/>
            <a:r>
              <a:rPr lang="en-US" dirty="0" smtClean="0"/>
              <a:t>Calling for referees’ reports on the </a:t>
            </a:r>
            <a:r>
              <a:rPr lang="en-US" dirty="0" err="1" smtClean="0"/>
              <a:t>appointable</a:t>
            </a:r>
            <a:r>
              <a:rPr lang="en-US" dirty="0" smtClean="0"/>
              <a:t> candidates (reference checks)</a:t>
            </a:r>
          </a:p>
          <a:p>
            <a:pPr lvl="0"/>
            <a:r>
              <a:rPr lang="en-US" dirty="0" smtClean="0"/>
              <a:t>Management’s approval</a:t>
            </a:r>
          </a:p>
          <a:p>
            <a:pPr lvl="0"/>
            <a:r>
              <a:rPr lang="en-US" dirty="0" smtClean="0"/>
              <a:t>Sending out appointment letters, indicating the conditions of the appointment</a:t>
            </a:r>
          </a:p>
          <a:p>
            <a:pPr lvl="0"/>
            <a:r>
              <a:rPr lang="en-US" dirty="0" smtClean="0"/>
              <a:t>Medical examination</a:t>
            </a:r>
          </a:p>
          <a:p>
            <a:pPr lvl="0"/>
            <a:r>
              <a:rPr lang="en-US" dirty="0" smtClean="0"/>
              <a:t>Placement on the job – This is the assignment of an employee to positions in an organization.</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Employee orientation provides new employees with the basic background information required to perform their jobs satisfactorily, such as information about company rules.  We should not underestimate orientation’s importance because, without basic information on things like rules and policies, new employees may make time consuming or even dangerous errors.</a:t>
            </a:r>
          </a:p>
          <a:p>
            <a:pPr>
              <a:buNone/>
            </a:pPr>
            <a:endParaRPr lang="en-US" dirty="0" smtClean="0"/>
          </a:p>
          <a:p>
            <a:pPr>
              <a:buNone/>
            </a:pPr>
            <a:r>
              <a:rPr lang="en-US" dirty="0" smtClean="0"/>
              <a:t>	Orientation helps new employees to easily adjust, adopt and fit into their new work environment and settle down to business with minimum difficulties and discomfort.</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Reasons for Employee Orientation</a:t>
            </a:r>
            <a:endParaRPr lang="en-US" dirty="0" smtClean="0"/>
          </a:p>
          <a:p>
            <a:pPr>
              <a:buNone/>
            </a:pPr>
            <a:r>
              <a:rPr lang="en-US" b="1" dirty="0" smtClean="0"/>
              <a:t> </a:t>
            </a:r>
            <a:endParaRPr lang="en-US" dirty="0" smtClean="0"/>
          </a:p>
          <a:p>
            <a:pPr lvl="0"/>
            <a:r>
              <a:rPr lang="en-US" dirty="0" smtClean="0"/>
              <a:t>To create in the new employee an initial favorable impression of the organization and its work</a:t>
            </a:r>
          </a:p>
          <a:p>
            <a:pPr lvl="0"/>
            <a:r>
              <a:rPr lang="en-US" dirty="0" smtClean="0"/>
              <a:t>To ease the new employee’s entry into the work group by reducing his anxiety and enhancing interpersonal acceptance and trust, and removing feelings of insecurity and lack of confidence.</a:t>
            </a:r>
          </a:p>
          <a:p>
            <a:pPr lvl="0"/>
            <a:r>
              <a:rPr lang="en-US" dirty="0" smtClean="0"/>
              <a:t>To help new employees feel at home quickly</a:t>
            </a:r>
          </a:p>
          <a:p>
            <a:pPr lvl="0"/>
            <a:r>
              <a:rPr lang="en-US" dirty="0" smtClean="0"/>
              <a:t>To reduce cost of excessive labor turnover</a:t>
            </a:r>
          </a:p>
          <a:p>
            <a:pPr lvl="0"/>
            <a:r>
              <a:rPr lang="en-US" dirty="0" smtClean="0"/>
              <a:t>To provide specific information concerning the task and performance expectation of a job.</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			PERFORMANCE APPRAISAL</a:t>
            </a:r>
            <a:endParaRPr lang="en-US" dirty="0" smtClean="0"/>
          </a:p>
          <a:p>
            <a:pPr>
              <a:buNone/>
            </a:pPr>
            <a:endParaRPr lang="en-US" dirty="0" smtClean="0"/>
          </a:p>
          <a:p>
            <a:r>
              <a:rPr lang="en-US" dirty="0" smtClean="0"/>
              <a:t>The evaluation of the performance of employees is a key part of the function of staffing.  Both the managers and the subordinates want to know the quality of their performance.  The evaluation serves as a basis for judging the contributions and weaknesses of employees so that continuing effort can be made to build a stronger and more effective organization.</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i="1" dirty="0" smtClean="0"/>
              <a:t>		</a:t>
            </a:r>
            <a:endParaRPr lang="en-US" dirty="0" smtClean="0"/>
          </a:p>
          <a:p>
            <a:pPr>
              <a:buNone/>
            </a:pPr>
            <a:r>
              <a:rPr lang="en-US" dirty="0" smtClean="0"/>
              <a:t> </a:t>
            </a:r>
          </a:p>
          <a:p>
            <a:r>
              <a:rPr lang="en-US" dirty="0" smtClean="0"/>
              <a:t>Performance appraisal is the systematic examination, evaluation and description of employees’ performance as to how well they are doing or have done their jobs.</a:t>
            </a:r>
          </a:p>
          <a:p>
            <a:r>
              <a:rPr lang="en-US" dirty="0" smtClean="0"/>
              <a:t> </a:t>
            </a:r>
          </a:p>
          <a:p>
            <a:r>
              <a:rPr lang="en-US" dirty="0" smtClean="0"/>
              <a:t>Performance appraisal is a systematic way of evaluating a worker’s performance and his potential for development.</a:t>
            </a:r>
          </a:p>
          <a:p>
            <a:r>
              <a:rPr lang="en-US" dirty="0" smtClean="0"/>
              <a:t> </a:t>
            </a:r>
          </a:p>
          <a:p>
            <a:r>
              <a:rPr lang="en-US" dirty="0" smtClean="0"/>
              <a:t>Performance appraisal compares each employee’s actual performance with his performance standards.  It points out individual’s job-relevant strength and weaknesses.</a:t>
            </a:r>
            <a:endParaRPr lang="en-US" dirty="0"/>
          </a:p>
        </p:txBody>
      </p:sp>
      <p:sp>
        <p:nvSpPr>
          <p:cNvPr id="4" name="Rectangle 3"/>
          <p:cNvSpPr/>
          <p:nvPr/>
        </p:nvSpPr>
        <p:spPr>
          <a:xfrm>
            <a:off x="457200" y="457200"/>
            <a:ext cx="7620000" cy="1754326"/>
          </a:xfrm>
          <a:prstGeom prst="rect">
            <a:avLst/>
          </a:prstGeom>
          <a:noFill/>
        </p:spPr>
        <p:txBody>
          <a:bodyPr wrap="square" lIns="91440" tIns="45720" rIns="91440" bIns="45720">
            <a:spAutoFit/>
          </a:bodyPr>
          <a:lstStyle/>
          <a:p>
            <a:pPr algn="ctr"/>
            <a:r>
              <a:rPr lang="en-US" sz="5400" i="1" dirty="0" smtClean="0"/>
              <a:t>What is Performance appraisal</a:t>
            </a:r>
            <a:r>
              <a:rPr lang="en-US" sz="5400" dirty="0" smtClean="0"/>
              <a: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048000"/>
            <a:ext cx="4723216" cy="923330"/>
          </a:xfrm>
          <a:prstGeom prst="rect">
            <a:avLst/>
          </a:prstGeom>
          <a:noFill/>
        </p:spPr>
        <p:txBody>
          <a:bodyPr wrap="none" lIns="91440" tIns="45720" rIns="91440" bIns="45720">
            <a:spAutoFit/>
          </a:bodyPr>
          <a:lstStyle/>
          <a:p>
            <a:pPr>
              <a:buNone/>
            </a:pPr>
            <a:r>
              <a:rPr lang="en-US" sz="5400" dirty="0" smtClean="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	STAFFING</a:t>
            </a:r>
            <a:endParaRPr lang="en-US" sz="5400" dirty="0">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dirty="0" smtClean="0"/>
              <a:t/>
            </a:r>
            <a:br>
              <a:rPr lang="en-US" dirty="0" smtClean="0"/>
            </a:br>
            <a:r>
              <a:rPr lang="en-US" b="1" dirty="0" smtClean="0"/>
              <a:t>PROMOTION AND TRANSFER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Promotion and transfer are integral parts of most people’s career.  </a:t>
            </a:r>
            <a:r>
              <a:rPr lang="en-US" b="1" dirty="0" smtClean="0"/>
              <a:t>Promotion</a:t>
            </a:r>
            <a:r>
              <a:rPr lang="en-US" dirty="0" smtClean="0"/>
              <a:t> refers to advancement or movement to position of increased responsibility and higher prestige.  It also means moving an employee to a job that involves higher pay, higher status, and higher performance requirement.  </a:t>
            </a:r>
            <a:r>
              <a:rPr lang="en-US" b="1" dirty="0" smtClean="0"/>
              <a:t>Transfer</a:t>
            </a:r>
            <a:r>
              <a:rPr lang="en-US" dirty="0" smtClean="0"/>
              <a:t> is reassignment to similar (or higher) positions in other parts of the firm.  It also means moving an employee to another job at approximately the same level in the organization, with basically the same pay, performance requirement, and safety.</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A promotion is an upward move while a transfer is a horizontal move, both within the organizational hierarchy.  Most people look forward to promotion, which usually mean more pay, responsibility, and (often) job satisfaction.  Promotion can provide opportunity to reward exceptional performance, and to fill open positions with tested and loyal employees.</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
            </a:r>
          </a:p>
          <a:p>
            <a:r>
              <a:rPr lang="en-US" b="1" dirty="0" smtClean="0"/>
              <a:t>TRAINING AND DEVELOPMENT</a:t>
            </a:r>
            <a:endParaRPr lang="en-US" dirty="0" smtClean="0"/>
          </a:p>
          <a:p>
            <a:pPr>
              <a:buNone/>
            </a:pPr>
            <a:r>
              <a:rPr lang="en-US" dirty="0" smtClean="0"/>
              <a:t> </a:t>
            </a:r>
          </a:p>
          <a:p>
            <a:r>
              <a:rPr lang="en-US" dirty="0" smtClean="0"/>
              <a:t>Recruiting and selecting high-potential employees does not guarantee they will perform effectively.  Employees need to know what they need to do and how to do it.  If not, they will do the job their own way, improvise, or do nothing productive at all.</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Training</a:t>
            </a:r>
            <a:r>
              <a:rPr lang="en-US" dirty="0" smtClean="0"/>
              <a:t> is planned organizational efforts or activities concerned with helping employee acquire specific and immediately useable skills, knowledge, concepts, attitudes and behavior to enable him perform more efficiently and effectively on his present job. Examples of training needs: the need to have efficiency and safety in the operation of particular machines or equipment; the need for an effective sales force; and the need for competent management in the organization.</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Development</a:t>
            </a:r>
            <a:r>
              <a:rPr lang="en-US" dirty="0" smtClean="0"/>
              <a:t> is planned activities which focus on increasing and enlarging the capabilities of employees.  They are learning opportunities designed to help employees grow. Development can also be seen as any activity directed towards future needs rather than present needs, and which is concerned more with career growth than immediate performance. Examples of development needs: the need for managers to be able to utilize the facilities offered by microcomputers in the operation of the business; the need for replacing senior staff with potential candidates from within the organization; and the need for preparing employee to accept change.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			ORIENTATION</a:t>
            </a:r>
            <a:endParaRPr lang="en-US" dirty="0" smtClean="0"/>
          </a:p>
          <a:p>
            <a:pPr>
              <a:buNone/>
            </a:pPr>
            <a:endParaRPr lang="en-US" dirty="0" smtClean="0"/>
          </a:p>
          <a:p>
            <a:r>
              <a:rPr lang="en-US" dirty="0" smtClean="0"/>
              <a:t>After recruiting and selecting employees, the next step is to ensure that they know what to do and how to do it.  </a:t>
            </a:r>
            <a:r>
              <a:rPr lang="en-US" b="1" dirty="0" smtClean="0"/>
              <a:t>Employee orientation</a:t>
            </a:r>
            <a:r>
              <a:rPr lang="en-US" dirty="0" smtClean="0"/>
              <a:t> is a planned process of introducing recently employed individuals or existing employees who have been promoted or transferred to different units, to their jobs, co-workers, departments, the polices, rules, objectives and services of the organization and the organization as a whole.  It is a procedure for providing new employees with basic background information about the firm.</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NEED ASSESSMENT</a:t>
            </a:r>
            <a:endParaRPr lang="en-US" dirty="0"/>
          </a:p>
        </p:txBody>
      </p:sp>
      <p:sp>
        <p:nvSpPr>
          <p:cNvPr id="3" name="Content Placeholder 2"/>
          <p:cNvSpPr>
            <a:spLocks noGrp="1"/>
          </p:cNvSpPr>
          <p:nvPr>
            <p:ph idx="1"/>
          </p:nvPr>
        </p:nvSpPr>
        <p:spPr>
          <a:xfrm>
            <a:off x="457200" y="914400"/>
            <a:ext cx="8229600" cy="5638800"/>
          </a:xfrm>
        </p:spPr>
        <p:txBody>
          <a:bodyPr>
            <a:normAutofit fontScale="70000" lnSpcReduction="20000"/>
          </a:bodyPr>
          <a:lstStyle/>
          <a:p>
            <a:pPr>
              <a:buNone/>
            </a:pPr>
            <a:r>
              <a:rPr lang="en-US" dirty="0" smtClean="0"/>
              <a:t>	No meaningful forecasting and formulation of staffing strategies can take place until management has a clear picture of the organization’s current staffing situation.  The organization has to </a:t>
            </a:r>
            <a:r>
              <a:rPr lang="en-US" i="1" dirty="0" smtClean="0"/>
              <a:t>analyze the job</a:t>
            </a:r>
            <a:r>
              <a:rPr lang="en-US" dirty="0" smtClean="0"/>
              <a:t> by preparing </a:t>
            </a:r>
            <a:r>
              <a:rPr lang="en-US" i="1" dirty="0" smtClean="0"/>
              <a:t>job description</a:t>
            </a:r>
            <a:r>
              <a:rPr lang="en-US" dirty="0" smtClean="0"/>
              <a:t> and </a:t>
            </a:r>
            <a:r>
              <a:rPr lang="en-US" i="1" dirty="0" smtClean="0"/>
              <a:t>job specification</a:t>
            </a:r>
            <a:r>
              <a:rPr lang="en-US" dirty="0" smtClean="0"/>
              <a:t>.</a:t>
            </a:r>
          </a:p>
          <a:p>
            <a:pPr>
              <a:buNone/>
            </a:pPr>
            <a:r>
              <a:rPr lang="en-US" dirty="0" smtClean="0"/>
              <a:t> </a:t>
            </a:r>
          </a:p>
          <a:p>
            <a:r>
              <a:rPr lang="en-US" b="1" i="1" u="sng" dirty="0" smtClean="0"/>
              <a:t>Job Analysis</a:t>
            </a:r>
            <a:r>
              <a:rPr lang="en-US" dirty="0" smtClean="0"/>
              <a:t> – Job analysis is the procedure for determining the duties and skill requirements of a job and the kind of person who should be hired for it.  Job analysis produces information used for writing job descriptions and job specifications.  Job description and job specification are two tangible products of job analysis.</a:t>
            </a:r>
          </a:p>
          <a:p>
            <a:pPr>
              <a:buNone/>
            </a:pPr>
            <a:r>
              <a:rPr lang="en-US" dirty="0" smtClean="0"/>
              <a:t> </a:t>
            </a:r>
          </a:p>
          <a:p>
            <a:r>
              <a:rPr lang="en-US" b="1" i="1" u="sng" dirty="0" smtClean="0"/>
              <a:t>Job Description</a:t>
            </a:r>
            <a:r>
              <a:rPr lang="en-US" dirty="0" smtClean="0"/>
              <a:t> – Job description is a list of a job’s duties, responsibilities, reporting relationships, working conditions, and supervisory responsibilities.  It is a list of what the job entails.</a:t>
            </a:r>
          </a:p>
          <a:p>
            <a:pPr>
              <a:buNone/>
            </a:pPr>
            <a:r>
              <a:rPr lang="en-US" dirty="0" smtClean="0"/>
              <a:t> </a:t>
            </a:r>
          </a:p>
          <a:p>
            <a:r>
              <a:rPr lang="en-US" b="1" i="1" u="sng" dirty="0" smtClean="0"/>
              <a:t>Job Specification</a:t>
            </a:r>
            <a:r>
              <a:rPr lang="en-US" dirty="0" smtClean="0"/>
              <a:t> – This is a list of a job’s “human requirements”, which includes required education, skills, personality, etc.  It tells what kind of people to be hired for the job.</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Advantages of Training and Development</a:t>
            </a:r>
            <a:endParaRPr lang="en-US" dirty="0" smtClean="0"/>
          </a:p>
          <a:p>
            <a:pPr>
              <a:buNone/>
            </a:pPr>
            <a:r>
              <a:rPr lang="en-US" dirty="0" smtClean="0"/>
              <a:t> </a:t>
            </a:r>
          </a:p>
          <a:p>
            <a:pPr lvl="0"/>
            <a:r>
              <a:rPr lang="en-US" dirty="0" smtClean="0"/>
              <a:t>Increased knowledge, skills, and the development of positive behavior and attitude to work.</a:t>
            </a:r>
          </a:p>
          <a:p>
            <a:pPr lvl="0"/>
            <a:r>
              <a:rPr lang="en-US" dirty="0" smtClean="0"/>
              <a:t>Increased organizational productivity and quality of products.</a:t>
            </a:r>
          </a:p>
          <a:p>
            <a:pPr lvl="0"/>
            <a:r>
              <a:rPr lang="en-US" dirty="0" smtClean="0"/>
              <a:t>Reduced turnover rate among workers.</a:t>
            </a:r>
          </a:p>
          <a:p>
            <a:pPr lvl="0"/>
            <a:r>
              <a:rPr lang="en-US" dirty="0" smtClean="0"/>
              <a:t>Improved employee motivation</a:t>
            </a:r>
          </a:p>
          <a:p>
            <a:pPr lvl="0"/>
            <a:r>
              <a:rPr lang="en-US" dirty="0" smtClean="0"/>
              <a:t>Enhanced employee’s chance of promotion and personal growth.</a:t>
            </a:r>
          </a:p>
          <a:p>
            <a:pPr lvl="0"/>
            <a:r>
              <a:rPr lang="en-US" dirty="0" smtClean="0"/>
              <a:t>Reduced supervision from the supervisors.</a:t>
            </a:r>
          </a:p>
          <a:p>
            <a:pPr lvl="0"/>
            <a:r>
              <a:rPr lang="en-US" dirty="0" smtClean="0"/>
              <a:t>Greater customer satisfaction.</a:t>
            </a:r>
          </a:p>
          <a:p>
            <a:pPr lvl="0"/>
            <a:r>
              <a:rPr lang="en-US" dirty="0" smtClean="0"/>
              <a:t>Competitive edge</a:t>
            </a:r>
            <a:r>
              <a:rPr lang="en-US" b="1" dirty="0" smtClean="0"/>
              <a:t>.</a:t>
            </a:r>
            <a:endParaRPr lang="en-US" dirty="0" smtClean="0"/>
          </a:p>
          <a:p>
            <a:pPr lvl="0"/>
            <a:r>
              <a:rPr lang="en-US" dirty="0" smtClean="0"/>
              <a:t>Public recognition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Keeping the jobs filled with the right people is a crucial task that must be expertly performed by the manager at every level.  </a:t>
            </a:r>
            <a:r>
              <a:rPr lang="en-US" b="1" dirty="0" smtClean="0"/>
              <a:t>Staffing</a:t>
            </a:r>
            <a:r>
              <a:rPr lang="en-US" dirty="0" smtClean="0"/>
              <a:t> refers to the task of filling positions in the organization with the most qualified people available.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438400"/>
            <a:ext cx="7010400" cy="1143000"/>
          </a:xfrm>
        </p:spPr>
        <p:txBody>
          <a:bodyPr/>
          <a:lstStyle/>
          <a:p>
            <a:pPr>
              <a:buNone/>
            </a:pPr>
            <a:r>
              <a:rPr lang="en-US" b="1" dirty="0" smtClean="0"/>
              <a:t>The Staffing Process</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8077200" cy="2362200"/>
          </a:xfrm>
        </p:spPr>
        <p:txBody>
          <a:bodyPr/>
          <a:lstStyle/>
          <a:p>
            <a:pPr>
              <a:buNone/>
            </a:pPr>
            <a:r>
              <a:rPr lang="en-US" dirty="0" smtClean="0"/>
              <a:t>The staffing function consists of the following steps: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dirty="0" smtClean="0"/>
              <a:t>(A) </a:t>
            </a:r>
            <a:r>
              <a:rPr lang="en-US" u="sng" dirty="0" smtClean="0"/>
              <a:t>Personnel Acquisition</a:t>
            </a:r>
            <a:endParaRPr lang="en-US" dirty="0" smtClean="0"/>
          </a:p>
          <a:p>
            <a:pPr lvl="0"/>
            <a:r>
              <a:rPr lang="en-US" dirty="0" smtClean="0"/>
              <a:t>Human resource planning</a:t>
            </a:r>
          </a:p>
          <a:p>
            <a:pPr lvl="0"/>
            <a:r>
              <a:rPr lang="en-US" dirty="0" smtClean="0"/>
              <a:t>Need assessment – job analysis, job description and job specification</a:t>
            </a:r>
          </a:p>
          <a:p>
            <a:pPr lvl="0"/>
            <a:r>
              <a:rPr lang="en-US" dirty="0" smtClean="0"/>
              <a:t>Recruitment of applicants for job</a:t>
            </a:r>
          </a:p>
          <a:p>
            <a:pPr lvl="0"/>
            <a:r>
              <a:rPr lang="en-US" dirty="0" smtClean="0"/>
              <a:t>Selection of the best qualified</a:t>
            </a:r>
          </a:p>
          <a:p>
            <a:r>
              <a:rPr lang="en-US" dirty="0" smtClean="0"/>
              <a:t>Orientation of the new personnel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(B) </a:t>
            </a:r>
            <a:r>
              <a:rPr lang="en-US" u="sng" dirty="0" smtClean="0"/>
              <a:t>Personnel Retention</a:t>
            </a:r>
            <a:endParaRPr lang="en-US" dirty="0" smtClean="0"/>
          </a:p>
          <a:p>
            <a:r>
              <a:rPr lang="en-US" dirty="0" smtClean="0"/>
              <a:t>	Performance appraisal</a:t>
            </a:r>
          </a:p>
          <a:p>
            <a:r>
              <a:rPr lang="en-US" dirty="0" smtClean="0"/>
              <a:t> 	Transfer and promotion</a:t>
            </a:r>
          </a:p>
          <a:p>
            <a:r>
              <a:rPr lang="en-US" dirty="0" smtClean="0"/>
              <a:t> 	Training and development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6800" y="2057400"/>
            <a:ext cx="7620000" cy="914400"/>
          </a:xfrm>
        </p:spPr>
        <p:txBody>
          <a:bodyPr/>
          <a:lstStyle/>
          <a:p>
            <a:pPr>
              <a:buNone/>
            </a:pPr>
            <a:r>
              <a:rPr lang="en-US" b="1" dirty="0" smtClean="0"/>
              <a:t>HUMAN RESOURCE PLANNING (HRP)</a:t>
            </a: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841</Words>
  <Application>Microsoft Office PowerPoint</Application>
  <PresentationFormat>On-screen Show (4:3)</PresentationFormat>
  <Paragraphs>162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  PROMOTION AND TRANSFER</vt:lpstr>
      <vt:lpstr>Slide 31</vt:lpstr>
      <vt:lpstr>Slide 32</vt:lpstr>
      <vt:lpstr>Slide 33</vt:lpstr>
      <vt:lpstr>Slide 34</vt:lpstr>
      <vt:lpstr>Slide 35</vt:lpstr>
      <vt:lpstr>NEED ASSESSMENT</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Amakinde</dc:creator>
  <cp:lastModifiedBy>HR</cp:lastModifiedBy>
  <cp:revision>8</cp:revision>
  <dcterms:created xsi:type="dcterms:W3CDTF">2015-02-25T10:14:57Z</dcterms:created>
  <dcterms:modified xsi:type="dcterms:W3CDTF">2017-11-24T09:19:51Z</dcterms:modified>
</cp:coreProperties>
</file>